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65" r:id="rId2"/>
    <p:sldId id="301" r:id="rId3"/>
    <p:sldId id="311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291" r:id="rId13"/>
    <p:sldId id="292" r:id="rId14"/>
  </p:sldIdLst>
  <p:sldSz cx="18288000" cy="10287000"/>
  <p:notesSz cx="6735763" cy="98663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301"/>
            <p14:sldId id="311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íček František, Ing." initials="VFI" lastIdx="1" clrIdx="0">
    <p:extLst>
      <p:ext uri="{19B8F6BF-5375-455C-9EA6-DF929625EA0E}">
        <p15:presenceInfo xmlns:p15="http://schemas.microsoft.com/office/powerpoint/2012/main" userId="S-1-5-21-3009199374-3044735888-2432436421-38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533" autoAdjust="0"/>
  </p:normalViewPr>
  <p:slideViewPr>
    <p:cSldViewPr showGuides="1">
      <p:cViewPr varScale="1">
        <p:scale>
          <a:sx n="67" d="100"/>
          <a:sy n="67" d="100"/>
        </p:scale>
        <p:origin x="102" y="26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12526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4232" y="6572825"/>
            <a:ext cx="539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rPr>
              <a:t>Ing. František Valíček</a:t>
            </a:r>
          </a:p>
          <a:p>
            <a:r>
              <a:rPr lang="cs-CZ" sz="2400" dirty="0">
                <a:solidFill>
                  <a:schemeClr val="tx2"/>
                </a:solidFill>
                <a:latin typeface="+mj-lt"/>
                <a:ea typeface="Roboto Condensed Light" panose="02000000000000000000" pitchFamily="2" charset="0"/>
              </a:rPr>
              <a:t>Odbor investic</a:t>
            </a:r>
            <a:endParaRPr lang="en-US" sz="2400" dirty="0">
              <a:solidFill>
                <a:schemeClr val="tx2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94232" y="7773154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tx2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3157115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56" y="3488761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0A2AE6-FFB5-46D2-9CA6-A91DB7AC68D7}"/>
              </a:ext>
            </a:extLst>
          </p:cNvPr>
          <p:cNvSpPr txBox="1">
            <a:spLocks/>
          </p:cNvSpPr>
          <p:nvPr/>
        </p:nvSpPr>
        <p:spPr>
          <a:xfrm>
            <a:off x="791072" y="1141147"/>
            <a:ext cx="16459110" cy="9144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>
                <a:solidFill>
                  <a:schemeClr val="tx2"/>
                </a:solidFill>
              </a:rPr>
              <a:t>VEŘEJNÉ ZAKÁZKY VE ZDRAVOTNICTVÍ 2023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4863969-362F-42E5-B1A7-7FCB2CF74E0D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C1E38B1-6787-4688-9DE7-E1C2DBBF8A62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1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25066FED-0DC1-4BB2-96F5-294F3607B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2A81E0A-0FFE-4F80-AFB0-62405044DAB8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110F165-9978-46C1-A27E-44BDF28A87A7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z pohledu zadavatele a TDS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8CA7E3-6209-4EE9-8145-67081CCF5561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cs-CZ" sz="3600" dirty="0">
                <a:solidFill>
                  <a:schemeClr val="tx2"/>
                </a:solidFill>
              </a:rPr>
              <a:t>Výhody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Přímá komunikace s jedním partnerem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Zkrácení celkové doby trvání celé akce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Vyšší jistota dodržení ceny díla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Možné získání časového prostoru při dotačních žádostech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06812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z pohledu zadavatele a TDS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8CA7E3-6209-4EE9-8145-67081CCF5561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cs-CZ" sz="3600" dirty="0">
                <a:solidFill>
                  <a:schemeClr val="tx2"/>
                </a:solidFill>
              </a:rPr>
              <a:t>Nevýhody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Možné snížení zájmu uchazečů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Menší kontrola nad zpracováním PD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Nutná specifikace všech požadavků a standardů již na startu projektu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Požadavky na design či alternativní řešení potom mohou vytvářet konflikty zájmů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2"/>
                </a:solidFill>
              </a:rPr>
              <a:t>Problematické dodatečných požadavků, řešení víceprací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325935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solidFill>
                  <a:schemeClr val="tx2"/>
                </a:soli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solidFill>
                <a:schemeClr val="tx2"/>
              </a:soli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tx2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tx2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Kontakt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442" y="2049855"/>
            <a:ext cx="8229600" cy="1071062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3200" dirty="0">
                <a:solidFill>
                  <a:schemeClr val="tx2"/>
                </a:solidFill>
              </a:rPr>
              <a:t>Ing. František Valíček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000" dirty="0">
                <a:solidFill>
                  <a:schemeClr val="tx2"/>
                </a:solidFill>
              </a:rPr>
              <a:t>Odbor investic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www.fnol.cz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12005" y="3987814"/>
            <a:ext cx="6794519" cy="540075"/>
            <a:chOff x="9312005" y="3987814"/>
            <a:chExt cx="6794519" cy="540075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956695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Zdravotníků 248/7, 779 00 Olomouc, Česká republika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12005" y="3987814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(+420) 602 426 788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750631" cy="432402"/>
            <a:chOff x="9340099" y="6174122"/>
            <a:chExt cx="3750631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932534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frantisek.valicek@fnol.cz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97" y="823019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PRAKTICKÉ ZKUŠENOSTI S METODOU DESIGN &amp; BUILD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D9D3581-F62C-9CC3-FAF9-71F80E1A3F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6412" y="2911262"/>
            <a:ext cx="9535175" cy="63574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40887028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Základní údaje projektu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Zhotovitel: OHLA ŽS, a.s.; projektant: STYLE STUDIO s.r.o.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Zahájení VZ: 25. 4. 2022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Podání nabídek: 27. 5. 2022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Podpis smlouvy: 25. 7. 2022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Dokončení stavby: 31. 5. 2023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Doba realizace: 310 dní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Cena díla: 182 077 519,36 Kč bez DPH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56681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Základní údaje stavby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Třípodlažní objekt s technickou nástavbou ve 4. NP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Zděný stěnový </a:t>
            </a:r>
            <a:r>
              <a:rPr lang="cs-CZ" sz="2800" dirty="0" err="1">
                <a:solidFill>
                  <a:schemeClr val="tx2"/>
                </a:solidFill>
              </a:rPr>
              <a:t>trojtrakt</a:t>
            </a:r>
            <a:r>
              <a:rPr lang="cs-CZ" sz="2800" dirty="0">
                <a:solidFill>
                  <a:schemeClr val="tx2"/>
                </a:solidFill>
              </a:rPr>
              <a:t> na ŽB základových pasech, stropy z panelů </a:t>
            </a:r>
            <a:r>
              <a:rPr lang="cs-CZ" sz="2800" dirty="0" err="1">
                <a:solidFill>
                  <a:schemeClr val="tx2"/>
                </a:solidFill>
              </a:rPr>
              <a:t>spiroll</a:t>
            </a: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Plochá střecha s krytinou z PVC, osazená FVE o výkonu cca 60 </a:t>
            </a:r>
            <a:r>
              <a:rPr lang="cs-CZ" sz="2800" dirty="0" err="1">
                <a:solidFill>
                  <a:schemeClr val="tx2"/>
                </a:solidFill>
              </a:rPr>
              <a:t>kWp</a:t>
            </a: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ETICS z minerální vaty v </a:t>
            </a:r>
            <a:r>
              <a:rPr lang="cs-CZ" sz="2800" dirty="0" err="1">
                <a:solidFill>
                  <a:schemeClr val="tx2"/>
                </a:solidFill>
              </a:rPr>
              <a:t>tl</a:t>
            </a:r>
            <a:r>
              <a:rPr lang="cs-CZ" sz="2800" dirty="0">
                <a:solidFill>
                  <a:schemeClr val="tx2"/>
                </a:solidFill>
              </a:rPr>
              <a:t>. 160 mm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Obestavěný prostor: 9794 m</a:t>
            </a:r>
            <a:r>
              <a:rPr lang="cs-CZ" sz="2800" baseline="30000" dirty="0">
                <a:solidFill>
                  <a:schemeClr val="tx2"/>
                </a:solidFill>
              </a:rPr>
              <a:t>3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Užitná plocha: 2038 m</a:t>
            </a:r>
            <a:r>
              <a:rPr lang="cs-CZ" sz="2800" baseline="30000" dirty="0">
                <a:solidFill>
                  <a:schemeClr val="tx2"/>
                </a:solidFill>
              </a:rPr>
              <a:t>2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09305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Umístěná pracoviště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Oddělení alergologie a klinické imunologie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Infekční oddělení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Onkologická klinika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Oddělení léčebné výživy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Národní onkologický registr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Interní audit a ombudsman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452644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přílohy ZD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8CA7E3-6209-4EE9-8145-67081CCF5561}"/>
              </a:ext>
            </a:extLst>
          </p:cNvPr>
          <p:cNvSpPr txBox="1">
            <a:spLocks/>
          </p:cNvSpPr>
          <p:nvPr/>
        </p:nvSpPr>
        <p:spPr>
          <a:xfrm>
            <a:off x="914445" y="2263184"/>
            <a:ext cx="16459110" cy="6912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Výkresová část – architektonická studie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Textová část – specifikace předmětu díla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Standardy místností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Smlouva o dílo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628815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přílohy ZD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8A65C8D0-C503-4170-B51E-9DE13295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87" y="1975148"/>
            <a:ext cx="15227720" cy="69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709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přílohy ZD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52553948-CFFB-469B-A03A-47DEC5B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03" y="1687116"/>
            <a:ext cx="6450793" cy="74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1939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D&amp;B – přílohy ZD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DD549D-B0D4-456A-B06E-323D15A56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25996"/>
              </p:ext>
            </p:extLst>
          </p:nvPr>
        </p:nvGraphicFramePr>
        <p:xfrm>
          <a:off x="1048320" y="1975148"/>
          <a:ext cx="16191359" cy="7132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341">
                  <a:extLst>
                    <a:ext uri="{9D8B030D-6E8A-4147-A177-3AD203B41FA5}">
                      <a16:colId xmlns:a16="http://schemas.microsoft.com/office/drawing/2014/main" val="3624752846"/>
                    </a:ext>
                  </a:extLst>
                </a:gridCol>
                <a:gridCol w="2259051">
                  <a:extLst>
                    <a:ext uri="{9D8B030D-6E8A-4147-A177-3AD203B41FA5}">
                      <a16:colId xmlns:a16="http://schemas.microsoft.com/office/drawing/2014/main" val="2101050830"/>
                    </a:ext>
                  </a:extLst>
                </a:gridCol>
                <a:gridCol w="1451158">
                  <a:extLst>
                    <a:ext uri="{9D8B030D-6E8A-4147-A177-3AD203B41FA5}">
                      <a16:colId xmlns:a16="http://schemas.microsoft.com/office/drawing/2014/main" val="145595502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794000175"/>
                    </a:ext>
                  </a:extLst>
                </a:gridCol>
                <a:gridCol w="426811">
                  <a:extLst>
                    <a:ext uri="{9D8B030D-6E8A-4147-A177-3AD203B41FA5}">
                      <a16:colId xmlns:a16="http://schemas.microsoft.com/office/drawing/2014/main" val="2741040629"/>
                    </a:ext>
                  </a:extLst>
                </a:gridCol>
                <a:gridCol w="585341">
                  <a:extLst>
                    <a:ext uri="{9D8B030D-6E8A-4147-A177-3AD203B41FA5}">
                      <a16:colId xmlns:a16="http://schemas.microsoft.com/office/drawing/2014/main" val="3196341229"/>
                    </a:ext>
                  </a:extLst>
                </a:gridCol>
                <a:gridCol w="609730">
                  <a:extLst>
                    <a:ext uri="{9D8B030D-6E8A-4147-A177-3AD203B41FA5}">
                      <a16:colId xmlns:a16="http://schemas.microsoft.com/office/drawing/2014/main" val="2495573624"/>
                    </a:ext>
                  </a:extLst>
                </a:gridCol>
                <a:gridCol w="426811">
                  <a:extLst>
                    <a:ext uri="{9D8B030D-6E8A-4147-A177-3AD203B41FA5}">
                      <a16:colId xmlns:a16="http://schemas.microsoft.com/office/drawing/2014/main" val="3577102111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76780156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64441889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75631807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845904021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02025183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301706669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76476207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675965013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121651426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51951575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008861235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933945941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09271846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979149255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553939506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854825649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037922288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48384083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844176143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846526691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900584173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317916199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153058173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26743365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79855021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26385056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783456137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1929735678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65548037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414612642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4009378967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21196359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813630764"/>
                    </a:ext>
                  </a:extLst>
                </a:gridCol>
                <a:gridCol w="237794">
                  <a:extLst>
                    <a:ext uri="{9D8B030D-6E8A-4147-A177-3AD203B41FA5}">
                      <a16:colId xmlns:a16="http://schemas.microsoft.com/office/drawing/2014/main" val="3481092897"/>
                    </a:ext>
                  </a:extLst>
                </a:gridCol>
                <a:gridCol w="1524326">
                  <a:extLst>
                    <a:ext uri="{9D8B030D-6E8A-4147-A177-3AD203B41FA5}">
                      <a16:colId xmlns:a16="http://schemas.microsoft.com/office/drawing/2014/main" val="4155487148"/>
                    </a:ext>
                  </a:extLst>
                </a:gridCol>
              </a:tblGrid>
              <a:tr h="180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povrchy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sanita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slaboproud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elektrická zařízení - zadání se může být upraveno v rámci DPS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extLst>
                  <a:ext uri="{0D108BD9-81ED-4DB2-BD59-A6C34878D82A}">
                    <a16:rowId xmlns:a16="http://schemas.microsoft.com/office/drawing/2014/main" val="1327161801"/>
                  </a:ext>
                </a:extLst>
              </a:tr>
              <a:tr h="157098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č.p.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název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popis vybavení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podlaha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čistící zóna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stěny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strop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zrcadlo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umyvadlo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typ baterie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dřez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výlevka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sprcha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klozet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pisoár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chemická výlevka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senzorová čidla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vypínače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zásuvky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datová zásuvka RJ45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STA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zabezpečený vsup (čtečka)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bezpečnostní kamera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wifi FNOL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EZS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lednice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monitor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stolní počítač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notebook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projektor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tiskárna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tiskárna na štítky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skartovačka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telefon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EKG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BKT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spirometrie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televizor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rychlovarná konvice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kávovar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mikrovlnná trouba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infůzní pumpa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poznámka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extLst>
                  <a:ext uri="{0D108BD9-81ED-4DB2-BD59-A6C34878D82A}">
                    <a16:rowId xmlns:a16="http://schemas.microsoft.com/office/drawing/2014/main" val="2234185122"/>
                  </a:ext>
                </a:extLst>
              </a:tr>
              <a:tr h="1345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1.09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Kancelář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Vinyl (PVC)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SDK/omítka + min. 3x malba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kazetový strop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10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2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extLst>
                  <a:ext uri="{0D108BD9-81ED-4DB2-BD59-A6C34878D82A}">
                    <a16:rowId xmlns:a16="http://schemas.microsoft.com/office/drawing/2014/main" val="3502677236"/>
                  </a:ext>
                </a:extLst>
              </a:tr>
              <a:tr h="1345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1.10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Denní místnost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Vinyl (PVC)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částečný obklad za linkou, SDK/omítka + min. 3x malba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kazetový strop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páková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6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extLst>
                  <a:ext uri="{0D108BD9-81ED-4DB2-BD59-A6C34878D82A}">
                    <a16:rowId xmlns:a16="http://schemas.microsoft.com/office/drawing/2014/main" val="2317981371"/>
                  </a:ext>
                </a:extLst>
              </a:tr>
              <a:tr h="1345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1.11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Sklad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Vinyl (PVC)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SDK/omítka + min. 3x malba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kazetový strop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1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extLst>
                  <a:ext uri="{0D108BD9-81ED-4DB2-BD59-A6C34878D82A}">
                    <a16:rowId xmlns:a16="http://schemas.microsoft.com/office/drawing/2014/main" val="377591342"/>
                  </a:ext>
                </a:extLst>
              </a:tr>
              <a:tr h="1345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1.12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Ordinace - onkologie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tlaková láhev s kyslíkem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Vinyl (PVC)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částečný obklad, SDK/omítky + min. 3x malba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kazetový strop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 ke každému umyvadlu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páková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10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min. 2 ks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9" marR="9029" marT="9029" marB="0" vert="vert270" anchor="b"/>
                </a:tc>
                <a:extLst>
                  <a:ext uri="{0D108BD9-81ED-4DB2-BD59-A6C34878D82A}">
                    <a16:rowId xmlns:a16="http://schemas.microsoft.com/office/drawing/2014/main" val="20366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48767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3768</TotalTime>
  <Words>718</Words>
  <Application>Microsoft Office PowerPoint</Application>
  <PresentationFormat>Vlastní</PresentationFormat>
  <Paragraphs>322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Roboto Condensed</vt:lpstr>
      <vt:lpstr>Wingdings</vt:lpstr>
      <vt:lpstr>Roboto Black</vt:lpstr>
      <vt:lpstr>Calibri</vt:lpstr>
      <vt:lpstr>Arial</vt:lpstr>
      <vt:lpstr>Roboto Condensed Light</vt:lpstr>
      <vt:lpstr>Medical</vt:lpstr>
      <vt:lpstr>Prezentace aplikace PowerPoint</vt:lpstr>
      <vt:lpstr>PRAKTICKÉ ZKUŠENOSTI S METODOU DESIGN &amp; BUILD</vt:lpstr>
      <vt:lpstr>Základní údaje projektu</vt:lpstr>
      <vt:lpstr>Základní údaje stavby</vt:lpstr>
      <vt:lpstr>Umístěná pracoviště</vt:lpstr>
      <vt:lpstr>D&amp;B – přílohy ZD</vt:lpstr>
      <vt:lpstr>D&amp;B – přílohy ZD</vt:lpstr>
      <vt:lpstr>D&amp;B – přílohy ZD</vt:lpstr>
      <vt:lpstr>D&amp;B – přílohy ZD</vt:lpstr>
      <vt:lpstr>D&amp;B – z pohledu zadavatele a TDS</vt:lpstr>
      <vt:lpstr>D&amp;B – z pohledu zadavatele a TDS</vt:lpstr>
      <vt:lpstr>Prezentace aplikace PowerPoint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Valíček František, Ing.</cp:lastModifiedBy>
  <cp:revision>133</cp:revision>
  <cp:lastPrinted>2022-09-20T11:03:30Z</cp:lastPrinted>
  <dcterms:created xsi:type="dcterms:W3CDTF">2017-06-01T08:02:02Z</dcterms:created>
  <dcterms:modified xsi:type="dcterms:W3CDTF">2023-09-19T07:13:20Z</dcterms:modified>
</cp:coreProperties>
</file>